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824"/>
    <p:restoredTop sz="94192"/>
  </p:normalViewPr>
  <p:slideViewPr>
    <p:cSldViewPr snapToGrid="0" snapToObjects="1">
      <p:cViewPr varScale="1">
        <p:scale>
          <a:sx n="62" d="100"/>
          <a:sy n="62" d="100"/>
        </p:scale>
        <p:origin x="824" y="280"/>
      </p:cViewPr>
      <p:guideLst/>
    </p:cSldViewPr>
  </p:slideViewPr>
  <p:outlineViewPr>
    <p:cViewPr>
      <p:scale>
        <a:sx n="33" d="100"/>
        <a:sy n="33" d="100"/>
      </p:scale>
      <p:origin x="0" y="0"/>
    </p:cViewPr>
  </p:outlineViewPr>
  <p:notesTextViewPr>
    <p:cViewPr>
      <p:scale>
        <a:sx n="30" d="100"/>
        <a:sy n="3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9.png"/><Relationship Id="rId4" Type="http://schemas.openxmlformats.org/officeDocument/2006/relationships/image" Target="../media/image19.png"/><Relationship Id="rId9" Type="http://schemas.openxmlformats.org/officeDocument/2006/relationships/image" Target="../media/image10.png"/></Relationships>
</file>

<file path=ppt/slides/_rels/slide1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7.png"/><Relationship Id="rId4" Type="http://schemas.openxmlformats.org/officeDocument/2006/relationships/image" Target="../media/image20.png"/><Relationship Id="rId9"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8.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8.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r>
              <a:rPr lang="en-GB" dirty="0">
                <a:solidFill>
                  <a:srgbClr val="0070C0"/>
                </a:solidFill>
                <a:latin typeface="Gill Sans MT" panose="020B0502020104020203" pitchFamily="34" charset="77"/>
              </a:rPr>
              <a:t>`</a:t>
            </a:r>
            <a:endParaRPr dirty="0">
              <a:solidFill>
                <a:srgbClr val="0070C0"/>
              </a:solidFill>
              <a:latin typeface="Gill Sans MT" panose="020B0502020104020203" pitchFamily="34" charset="77"/>
            </a:endParaRP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445772" y="3226831"/>
            <a:ext cx="6496971"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37</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a:latin typeface="Gill Sans MT" panose="020B0502020104020203" pitchFamily="34" charset="77"/>
              </a:rPr>
              <a:t>24th </a:t>
            </a:r>
            <a:r>
              <a:rPr lang="en-GB" dirty="0">
                <a:latin typeface="Gill Sans MT" panose="020B0502020104020203" pitchFamily="34" charset="77"/>
              </a:rPr>
              <a:t>June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06734" y="1309202"/>
            <a:ext cx="1804982"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filter</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They enjoyed </a:t>
            </a:r>
            <a:r>
              <a:rPr lang="en-GB" b="1" dirty="0">
                <a:latin typeface="Gill Sans MT" panose="020B0502020104020203" pitchFamily="34" charset="77"/>
              </a:rPr>
              <a:t>filtering</a:t>
            </a:r>
            <a:r>
              <a:rPr lang="en-GB" dirty="0">
                <a:latin typeface="Gill Sans MT" panose="020B0502020104020203" pitchFamily="34" charset="77"/>
              </a:rPr>
              <a:t> the water through different objects.</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(fil-</a:t>
            </a:r>
            <a:r>
              <a:rPr lang="en-GB" dirty="0" err="1">
                <a:latin typeface="Gill Sans MT" panose="020B0502020104020203" pitchFamily="34" charset="77"/>
              </a:rPr>
              <a:t>ter</a:t>
            </a:r>
            <a:r>
              <a:rPr lang="en-GB" dirty="0">
                <a:latin typeface="Gill Sans MT" panose="020B0502020104020203" pitchFamily="34" charset="77"/>
              </a:rPr>
              <a: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01570740"/>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drain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into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1324B444-83FF-E056-6138-B8E50E39468C}"/>
              </a:ext>
            </a:extLst>
          </p:cNvPr>
          <p:cNvSpPr txBox="1"/>
          <p:nvPr/>
        </p:nvSpPr>
        <p:spPr>
          <a:xfrm>
            <a:off x="713312" y="3839743"/>
            <a:ext cx="6541655"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To filter a substance means to pass it through a device which is designed to remove certain particles contained in it.</a:t>
            </a:r>
          </a:p>
        </p:txBody>
      </p:sp>
      <p:pic>
        <p:nvPicPr>
          <p:cNvPr id="3" name="Picture 2">
            <a:extLst>
              <a:ext uri="{FF2B5EF4-FFF2-40B4-BE49-F238E27FC236}">
                <a16:creationId xmlns:a16="http://schemas.microsoft.com/office/drawing/2014/main" id="{19D48A61-99B1-49FE-DB00-8D583F89D647}"/>
              </a:ext>
            </a:extLst>
          </p:cNvPr>
          <p:cNvPicPr>
            <a:picLocks noChangeAspect="1"/>
          </p:cNvPicPr>
          <p:nvPr/>
        </p:nvPicPr>
        <p:blipFill>
          <a:blip r:embed="rId4"/>
          <a:stretch>
            <a:fillRect/>
          </a:stretch>
        </p:blipFill>
        <p:spPr>
          <a:xfrm>
            <a:off x="8358940" y="2692566"/>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00121" y="1309202"/>
            <a:ext cx="201818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guide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Mrs Sugar </a:t>
            </a:r>
            <a:r>
              <a:rPr lang="en-GB" sz="4000" b="1" dirty="0">
                <a:solidFill>
                  <a:schemeClr val="accent2"/>
                </a:solidFill>
                <a:latin typeface="Gill Sans MT" panose="020B0502020104020203" pitchFamily="34" charset="77"/>
              </a:rPr>
              <a:t>guided</a:t>
            </a:r>
            <a:r>
              <a:rPr lang="en-GB" sz="4000" dirty="0">
                <a:solidFill>
                  <a:schemeClr val="accent2"/>
                </a:solidFill>
                <a:latin typeface="Gill Sans MT" panose="020B0502020104020203" pitchFamily="34" charset="77"/>
              </a:rPr>
              <a:t> the class through the question sheet.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guide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180019047"/>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direct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desert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lead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687B4066-F31E-8400-5CD0-F1EE680C2D89}"/>
              </a:ext>
            </a:extLst>
          </p:cNvPr>
          <p:cNvSpPr txBox="1"/>
          <p:nvPr/>
        </p:nvSpPr>
        <p:spPr>
          <a:xfrm>
            <a:off x="568214" y="4120410"/>
            <a:ext cx="6674948"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something or someone guides you, they influence your actions or decisions.</a:t>
            </a:r>
          </a:p>
        </p:txBody>
      </p:sp>
      <p:pic>
        <p:nvPicPr>
          <p:cNvPr id="3" name="Picture 2">
            <a:extLst>
              <a:ext uri="{FF2B5EF4-FFF2-40B4-BE49-F238E27FC236}">
                <a16:creationId xmlns:a16="http://schemas.microsoft.com/office/drawing/2014/main" id="{C95D3A59-5FEF-9A45-01DB-CF24AB696F08}"/>
              </a:ext>
            </a:extLst>
          </p:cNvPr>
          <p:cNvPicPr>
            <a:picLocks noChangeAspect="1"/>
          </p:cNvPicPr>
          <p:nvPr/>
        </p:nvPicPr>
        <p:blipFill>
          <a:blip r:embed="rId4"/>
          <a:stretch>
            <a:fillRect/>
          </a:stretch>
        </p:blipFill>
        <p:spPr>
          <a:xfrm>
            <a:off x="8338775" y="2609715"/>
            <a:ext cx="3520474" cy="3520474"/>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44117" y="1339979"/>
            <a:ext cx="2704266"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intrigue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5112" y="6554768"/>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were </a:t>
            </a:r>
            <a:r>
              <a:rPr lang="en-GB" b="1" dirty="0"/>
              <a:t>intrigued</a:t>
            </a:r>
            <a:r>
              <a:rPr lang="en-GB" dirty="0"/>
              <a:t> by the ancient pyramids.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in-</a:t>
            </a:r>
            <a:r>
              <a:rPr lang="en-GB" dirty="0" err="1">
                <a:latin typeface="Gill Sans MT" panose="020B0502020104020203" pitchFamily="34" charset="77"/>
              </a:rPr>
              <a:t>trigue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57099090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608978">
                  <a:extLst>
                    <a:ext uri="{9D8B030D-6E8A-4147-A177-3AD203B41FA5}">
                      <a16:colId xmlns:a16="http://schemas.microsoft.com/office/drawing/2014/main" val="3334831431"/>
                    </a:ext>
                  </a:extLst>
                </a:gridCol>
                <a:gridCol w="259089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attract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fatigue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excite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repel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league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A5ECE700-BAFD-9326-43C8-CD6E43EDF17F}"/>
              </a:ext>
            </a:extLst>
          </p:cNvPr>
          <p:cNvSpPr txBox="1"/>
          <p:nvPr/>
        </p:nvSpPr>
        <p:spPr>
          <a:xfrm flipH="1">
            <a:off x="631587" y="4014548"/>
            <a:ext cx="708553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something, especially something strange, intrigues you, it interests you and you want to know more about it.</a:t>
            </a:r>
          </a:p>
        </p:txBody>
      </p:sp>
      <p:pic>
        <p:nvPicPr>
          <p:cNvPr id="6" name="Picture 5" descr="A head with a light bulb in the middle&#10;&#10;Description automatically generated">
            <a:extLst>
              <a:ext uri="{FF2B5EF4-FFF2-40B4-BE49-F238E27FC236}">
                <a16:creationId xmlns:a16="http://schemas.microsoft.com/office/drawing/2014/main" id="{028579B8-1F0F-3A47-EB99-7275BC69C55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32936" y="2522832"/>
            <a:ext cx="3653120" cy="365312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46829" y="1309202"/>
            <a:ext cx="252473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permit</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5" name="The was a tear in Freddie’s new school jumper."/>
          <p:cNvSpPr txBox="1"/>
          <p:nvPr/>
        </p:nvSpPr>
        <p:spPr>
          <a:xfrm>
            <a:off x="5112" y="651951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Mr Travis </a:t>
            </a:r>
            <a:r>
              <a:rPr lang="en-GB" b="1" dirty="0">
                <a:latin typeface="Gill Sans MT" panose="020B0502020104020203" pitchFamily="34" charset="77"/>
              </a:rPr>
              <a:t>permitted</a:t>
            </a:r>
            <a:r>
              <a:rPr lang="en-GB" dirty="0">
                <a:latin typeface="Gill Sans MT" panose="020B0502020104020203" pitchFamily="34" charset="77"/>
              </a:rPr>
              <a:t> Layla to use the tablet.</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per-</a:t>
            </a:r>
            <a:r>
              <a:rPr lang="en-GB" dirty="0" err="1">
                <a:latin typeface="Gill Sans MT" panose="020B0502020104020203" pitchFamily="34" charset="77"/>
              </a:rPr>
              <a:t>mit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06670459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consent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denial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admit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allowed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grant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protest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submit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into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7" name="Picture 6">
            <a:extLst>
              <a:ext uri="{FF2B5EF4-FFF2-40B4-BE49-F238E27FC236}">
                <a16:creationId xmlns:a16="http://schemas.microsoft.com/office/drawing/2014/main" id="{603F10B5-8AE9-CFFA-94AB-9BA7B0C23A66}"/>
              </a:ext>
            </a:extLst>
          </p:cNvPr>
          <p:cNvPicPr>
            <a:picLocks noChangeAspect="1"/>
          </p:cNvPicPr>
          <p:nvPr/>
        </p:nvPicPr>
        <p:blipFill>
          <a:blip r:embed="rId4"/>
          <a:stretch>
            <a:fillRect/>
          </a:stretch>
        </p:blipFill>
        <p:spPr>
          <a:xfrm>
            <a:off x="8799568" y="2569078"/>
            <a:ext cx="3251200" cy="3251200"/>
          </a:xfrm>
          <a:prstGeom prst="rect">
            <a:avLst/>
          </a:prstGeom>
        </p:spPr>
      </p:pic>
      <p:pic>
        <p:nvPicPr>
          <p:cNvPr id="6" name="Picture 5" descr="A green circle with a white tick in it&#10;&#10;Description automatically generated">
            <a:extLst>
              <a:ext uri="{FF2B5EF4-FFF2-40B4-BE49-F238E27FC236}">
                <a16:creationId xmlns:a16="http://schemas.microsoft.com/office/drawing/2014/main" id="{4D018734-D43F-37E9-7755-E133DB412F0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07505" y="4362657"/>
            <a:ext cx="1682829" cy="1682829"/>
          </a:xfrm>
          <a:prstGeom prst="rect">
            <a:avLst/>
          </a:prstGeom>
        </p:spPr>
      </p:pic>
      <p:sp>
        <p:nvSpPr>
          <p:cNvPr id="8" name="TextBox 7">
            <a:extLst>
              <a:ext uri="{FF2B5EF4-FFF2-40B4-BE49-F238E27FC236}">
                <a16:creationId xmlns:a16="http://schemas.microsoft.com/office/drawing/2014/main" id="{964C297D-7732-0DF4-E8F7-BE2C327521B3}"/>
              </a:ext>
            </a:extLst>
          </p:cNvPr>
          <p:cNvSpPr txBox="1"/>
          <p:nvPr/>
        </p:nvSpPr>
        <p:spPr>
          <a:xfrm>
            <a:off x="479168" y="3790612"/>
            <a:ext cx="6294960"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someone permits something, they allow it to happen. If they permit you to do something, they allow you to do it.</a:t>
            </a:r>
          </a:p>
        </p:txBody>
      </p:sp>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19827" y="1309202"/>
            <a:ext cx="317875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rigorous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372570" y="6402314"/>
            <a:ext cx="12172307"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Mrs Lin was </a:t>
            </a:r>
            <a:r>
              <a:rPr lang="en-GB" sz="4000" b="1" dirty="0">
                <a:latin typeface="Gill Sans MT" panose="020B0502020104020203" pitchFamily="34" charset="77"/>
              </a:rPr>
              <a:t>rigorous</a:t>
            </a:r>
            <a:r>
              <a:rPr lang="en-GB" sz="4000" dirty="0">
                <a:latin typeface="Gill Sans MT" panose="020B0502020104020203" pitchFamily="34" charset="77"/>
              </a:rPr>
              <a:t> when marking the classes’ work.</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rog-or-</a:t>
            </a:r>
            <a:r>
              <a:rPr lang="en-GB" dirty="0" err="1">
                <a:latin typeface="Gill Sans MT" panose="020B0502020104020203" pitchFamily="34" charset="77"/>
              </a:rPr>
              <a:t>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62045139"/>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accurate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flexible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precise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lenient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system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104110E2-4867-4C9D-30F7-002FC7E03208}"/>
              </a:ext>
            </a:extLst>
          </p:cNvPr>
          <p:cNvSpPr txBox="1"/>
          <p:nvPr/>
        </p:nvSpPr>
        <p:spPr>
          <a:xfrm>
            <a:off x="630169" y="3981138"/>
            <a:ext cx="632776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 test, system, or procedure that is rigorous is very thorough and strict.</a:t>
            </a:r>
          </a:p>
        </p:txBody>
      </p:sp>
      <p:pic>
        <p:nvPicPr>
          <p:cNvPr id="6" name="Picture 5">
            <a:extLst>
              <a:ext uri="{FF2B5EF4-FFF2-40B4-BE49-F238E27FC236}">
                <a16:creationId xmlns:a16="http://schemas.microsoft.com/office/drawing/2014/main" id="{569F561A-9C59-EA80-5F37-89A8E4FB56A5}"/>
              </a:ext>
            </a:extLst>
          </p:cNvPr>
          <p:cNvPicPr>
            <a:picLocks noChangeAspect="1"/>
          </p:cNvPicPr>
          <p:nvPr/>
        </p:nvPicPr>
        <p:blipFill>
          <a:blip r:embed="rId4"/>
          <a:stretch>
            <a:fillRect/>
          </a:stretch>
        </p:blipFill>
        <p:spPr>
          <a:xfrm>
            <a:off x="8569627" y="2768079"/>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64971384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forget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journey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harm</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err="1">
                          <a:solidFill>
                            <a:schemeClr val="tx1"/>
                          </a:solidFill>
                          <a:latin typeface="Gill Sans MT" panose="020B0502020104020203" pitchFamily="34" charset="77"/>
                        </a:rPr>
                        <a:t>mistke</a:t>
                      </a:r>
                      <a:endParaRPr lang="en-GB" sz="2600" b="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06791769"/>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filter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permit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guide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rigorous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420295277"/>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forget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harm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journey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mistake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pretend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993146435"/>
              </p:ext>
            </p:extLst>
          </p:nvPr>
        </p:nvGraphicFramePr>
        <p:xfrm>
          <a:off x="5307795" y="1251704"/>
          <a:ext cx="4826233" cy="7751328"/>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To *** a person or animal means to cause them physical injury, usually on purpose.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make a ***, you do something which you did not intend to do, or which produces a result that you do not want.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 that something is the case, you act in a way that is intended to make people believe that it is the case, although in fact it is not.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something or *** how to do something, you cannot think of it or think how to do it, although you knew it or knew how to do it in the past.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you make a ***, you travel from one place to another.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8" name="Picture 7">
            <a:extLst>
              <a:ext uri="{FF2B5EF4-FFF2-40B4-BE49-F238E27FC236}">
                <a16:creationId xmlns:a16="http://schemas.microsoft.com/office/drawing/2014/main" id="{DCDE0053-604D-4EA3-B955-CA1907116C90}"/>
              </a:ext>
            </a:extLst>
          </p:cNvPr>
          <p:cNvPicPr>
            <a:picLocks noChangeAspect="1"/>
          </p:cNvPicPr>
          <p:nvPr/>
        </p:nvPicPr>
        <p:blipFill>
          <a:blip r:embed="rId5"/>
          <a:stretch>
            <a:fillRect/>
          </a:stretch>
        </p:blipFill>
        <p:spPr>
          <a:xfrm>
            <a:off x="11081588" y="2785036"/>
            <a:ext cx="764988" cy="764988"/>
          </a:xfrm>
          <a:prstGeom prst="rect">
            <a:avLst/>
          </a:prstGeom>
        </p:spPr>
      </p:pic>
      <p:pic>
        <p:nvPicPr>
          <p:cNvPr id="10" name="Picture 9">
            <a:extLst>
              <a:ext uri="{FF2B5EF4-FFF2-40B4-BE49-F238E27FC236}">
                <a16:creationId xmlns:a16="http://schemas.microsoft.com/office/drawing/2014/main" id="{09704B2F-675E-F000-504E-CBB0AE0BFB46}"/>
              </a:ext>
            </a:extLst>
          </p:cNvPr>
          <p:cNvPicPr>
            <a:picLocks noChangeAspect="1"/>
          </p:cNvPicPr>
          <p:nvPr/>
        </p:nvPicPr>
        <p:blipFill>
          <a:blip r:embed="rId6"/>
          <a:stretch>
            <a:fillRect/>
          </a:stretch>
        </p:blipFill>
        <p:spPr>
          <a:xfrm>
            <a:off x="11060746" y="6656213"/>
            <a:ext cx="764989" cy="764989"/>
          </a:xfrm>
          <a:prstGeom prst="rect">
            <a:avLst/>
          </a:prstGeom>
        </p:spPr>
      </p:pic>
      <p:pic>
        <p:nvPicPr>
          <p:cNvPr id="12" name="Picture 11">
            <a:extLst>
              <a:ext uri="{FF2B5EF4-FFF2-40B4-BE49-F238E27FC236}">
                <a16:creationId xmlns:a16="http://schemas.microsoft.com/office/drawing/2014/main" id="{CD1B1E6F-FA9D-8C8F-2159-35733EAF807C}"/>
              </a:ext>
            </a:extLst>
          </p:cNvPr>
          <p:cNvPicPr>
            <a:picLocks noChangeAspect="1"/>
          </p:cNvPicPr>
          <p:nvPr/>
        </p:nvPicPr>
        <p:blipFill>
          <a:blip r:embed="rId7"/>
          <a:stretch>
            <a:fillRect/>
          </a:stretch>
        </p:blipFill>
        <p:spPr>
          <a:xfrm>
            <a:off x="11006957" y="4080844"/>
            <a:ext cx="872565" cy="872565"/>
          </a:xfrm>
          <a:prstGeom prst="rect">
            <a:avLst/>
          </a:prstGeom>
        </p:spPr>
      </p:pic>
      <p:pic>
        <p:nvPicPr>
          <p:cNvPr id="15" name="Picture 14">
            <a:extLst>
              <a:ext uri="{FF2B5EF4-FFF2-40B4-BE49-F238E27FC236}">
                <a16:creationId xmlns:a16="http://schemas.microsoft.com/office/drawing/2014/main" id="{FC690A66-8FFB-E974-615A-6510DE9F1808}"/>
              </a:ext>
            </a:extLst>
          </p:cNvPr>
          <p:cNvPicPr>
            <a:picLocks noChangeAspect="1"/>
          </p:cNvPicPr>
          <p:nvPr/>
        </p:nvPicPr>
        <p:blipFill>
          <a:blip r:embed="rId8"/>
          <a:stretch>
            <a:fillRect/>
          </a:stretch>
        </p:blipFill>
        <p:spPr>
          <a:xfrm>
            <a:off x="10934213" y="5336065"/>
            <a:ext cx="933590" cy="933590"/>
          </a:xfrm>
          <a:prstGeom prst="rect">
            <a:avLst/>
          </a:prstGeom>
        </p:spPr>
      </p:pic>
      <p:pic>
        <p:nvPicPr>
          <p:cNvPr id="2" name="Picture 1" descr="A person in a green shirt and a red circle with a check mark&#10;&#10;Description automatically generated">
            <a:extLst>
              <a:ext uri="{FF2B5EF4-FFF2-40B4-BE49-F238E27FC236}">
                <a16:creationId xmlns:a16="http://schemas.microsoft.com/office/drawing/2014/main" id="{07FED178-9F7E-05DF-5B53-0C82E71BEC8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929380" y="7660462"/>
            <a:ext cx="1069404" cy="1069404"/>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953531421"/>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filter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guide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intrigue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permit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rigorous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460736591"/>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someone *** something, they allow it to happen. If they *** you to do something, they allow you to do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or someone *** you, they influence your actions or decisions.</a:t>
                      </a:r>
                    </a:p>
                    <a:p>
                      <a:endPar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To *** a substance means to pass it through a device which is designed to remove certain particles contained in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test, system, or procedure that is *** is very thorough and strict.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something, especially something strange</a:t>
                      </a:r>
                      <a:r>
                        <a:rPr lang="en-GB" sz="2000">
                          <a:latin typeface="Gill Sans MT" panose="020B0502020104020203" pitchFamily="34" charset="77"/>
                        </a:rPr>
                        <a:t>, *** </a:t>
                      </a:r>
                      <a:r>
                        <a:rPr lang="en-GB" sz="2000" dirty="0">
                          <a:latin typeface="Gill Sans MT" panose="020B0502020104020203" pitchFamily="34" charset="77"/>
                        </a:rPr>
                        <a:t>you, it interests you and you want to know more about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8" name="Picture 7">
            <a:extLst>
              <a:ext uri="{FF2B5EF4-FFF2-40B4-BE49-F238E27FC236}">
                <a16:creationId xmlns:a16="http://schemas.microsoft.com/office/drawing/2014/main" id="{95E69B75-E65E-9217-766D-DD756CD37E69}"/>
              </a:ext>
            </a:extLst>
          </p:cNvPr>
          <p:cNvPicPr>
            <a:picLocks noChangeAspect="1"/>
          </p:cNvPicPr>
          <p:nvPr/>
        </p:nvPicPr>
        <p:blipFill>
          <a:blip r:embed="rId5"/>
          <a:stretch>
            <a:fillRect/>
          </a:stretch>
        </p:blipFill>
        <p:spPr>
          <a:xfrm>
            <a:off x="10976446" y="5327042"/>
            <a:ext cx="933589" cy="933589"/>
          </a:xfrm>
          <a:prstGeom prst="rect">
            <a:avLst/>
          </a:prstGeom>
        </p:spPr>
      </p:pic>
      <p:pic>
        <p:nvPicPr>
          <p:cNvPr id="10" name="Picture 9">
            <a:extLst>
              <a:ext uri="{FF2B5EF4-FFF2-40B4-BE49-F238E27FC236}">
                <a16:creationId xmlns:a16="http://schemas.microsoft.com/office/drawing/2014/main" id="{E205BED4-8C0C-4EC1-2A8D-848B8620F57F}"/>
              </a:ext>
            </a:extLst>
          </p:cNvPr>
          <p:cNvPicPr>
            <a:picLocks noChangeAspect="1"/>
          </p:cNvPicPr>
          <p:nvPr/>
        </p:nvPicPr>
        <p:blipFill>
          <a:blip r:embed="rId6"/>
          <a:stretch>
            <a:fillRect/>
          </a:stretch>
        </p:blipFill>
        <p:spPr>
          <a:xfrm>
            <a:off x="10810720" y="3884370"/>
            <a:ext cx="1141506" cy="1141506"/>
          </a:xfrm>
          <a:prstGeom prst="rect">
            <a:avLst/>
          </a:prstGeom>
        </p:spPr>
      </p:pic>
      <p:pic>
        <p:nvPicPr>
          <p:cNvPr id="12" name="Picture 11">
            <a:extLst>
              <a:ext uri="{FF2B5EF4-FFF2-40B4-BE49-F238E27FC236}">
                <a16:creationId xmlns:a16="http://schemas.microsoft.com/office/drawing/2014/main" id="{806BD010-749A-F69D-E76C-340DA67A8385}"/>
              </a:ext>
            </a:extLst>
          </p:cNvPr>
          <p:cNvPicPr>
            <a:picLocks noChangeAspect="1"/>
          </p:cNvPicPr>
          <p:nvPr/>
        </p:nvPicPr>
        <p:blipFill>
          <a:blip r:embed="rId7"/>
          <a:stretch>
            <a:fillRect/>
          </a:stretch>
        </p:blipFill>
        <p:spPr>
          <a:xfrm>
            <a:off x="10984295" y="6633102"/>
            <a:ext cx="959574" cy="959574"/>
          </a:xfrm>
          <a:prstGeom prst="rect">
            <a:avLst/>
          </a:prstGeom>
        </p:spPr>
      </p:pic>
      <p:pic>
        <p:nvPicPr>
          <p:cNvPr id="15" name="Picture 14">
            <a:extLst>
              <a:ext uri="{FF2B5EF4-FFF2-40B4-BE49-F238E27FC236}">
                <a16:creationId xmlns:a16="http://schemas.microsoft.com/office/drawing/2014/main" id="{A82F19E7-3B2E-FE72-508C-35C85560D008}"/>
              </a:ext>
            </a:extLst>
          </p:cNvPr>
          <p:cNvPicPr>
            <a:picLocks noChangeAspect="1"/>
          </p:cNvPicPr>
          <p:nvPr/>
        </p:nvPicPr>
        <p:blipFill>
          <a:blip r:embed="rId8"/>
          <a:stretch>
            <a:fillRect/>
          </a:stretch>
        </p:blipFill>
        <p:spPr>
          <a:xfrm>
            <a:off x="10810720" y="2598075"/>
            <a:ext cx="1027953" cy="1027953"/>
          </a:xfrm>
          <a:prstGeom prst="rect">
            <a:avLst/>
          </a:prstGeom>
        </p:spPr>
      </p:pic>
      <p:pic>
        <p:nvPicPr>
          <p:cNvPr id="2" name="Picture 1" descr="A head with a light bulb in the middle&#10;&#10;Description automatically generated">
            <a:extLst>
              <a:ext uri="{FF2B5EF4-FFF2-40B4-BE49-F238E27FC236}">
                <a16:creationId xmlns:a16="http://schemas.microsoft.com/office/drawing/2014/main" id="{B9F4D352-E1FA-FC3E-D2FB-26E8DD1FB32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734580" y="7867857"/>
            <a:ext cx="1217646" cy="1217646"/>
          </a:xfrm>
          <a:prstGeom prst="rect">
            <a:avLst/>
          </a:prstGeom>
        </p:spPr>
      </p:pic>
      <p:pic>
        <p:nvPicPr>
          <p:cNvPr id="3" name="Picture 2" descr="A green circle with a white tick in it&#10;&#10;Description automatically generated">
            <a:extLst>
              <a:ext uri="{FF2B5EF4-FFF2-40B4-BE49-F238E27FC236}">
                <a16:creationId xmlns:a16="http://schemas.microsoft.com/office/drawing/2014/main" id="{2CB6C2E9-5CDE-8AF8-F94B-E855CB3A181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0684112" y="6847082"/>
            <a:ext cx="718444" cy="718444"/>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955107" y="3993661"/>
            <a:ext cx="168796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harm</a:t>
            </a:r>
            <a:endParaRPr dirty="0">
              <a:latin typeface="Gill Sans MT" panose="020B0502020104020203" pitchFamily="34" charset="77"/>
            </a:endParaRPr>
          </a:p>
        </p:txBody>
      </p:sp>
      <p:sp>
        <p:nvSpPr>
          <p:cNvPr id="135" name="spare"/>
          <p:cNvSpPr txBox="1"/>
          <p:nvPr/>
        </p:nvSpPr>
        <p:spPr>
          <a:xfrm>
            <a:off x="2713821" y="4824209"/>
            <a:ext cx="232916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journey</a:t>
            </a:r>
            <a:endParaRPr b="1" dirty="0">
              <a:latin typeface="Gill Sans MT" panose="020B0502020104020203" pitchFamily="34" charset="77"/>
              <a:sym typeface="American Typewriter"/>
            </a:endParaRPr>
          </a:p>
        </p:txBody>
      </p:sp>
      <p:sp>
        <p:nvSpPr>
          <p:cNvPr id="136" name="chipped"/>
          <p:cNvSpPr txBox="1"/>
          <p:nvPr/>
        </p:nvSpPr>
        <p:spPr>
          <a:xfrm>
            <a:off x="2587219" y="5769060"/>
            <a:ext cx="242374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mistake</a:t>
            </a:r>
            <a:endParaRPr dirty="0">
              <a:latin typeface="Gill Sans MT" panose="020B0502020104020203" pitchFamily="34" charset="77"/>
            </a:endParaRPr>
          </a:p>
        </p:txBody>
      </p:sp>
      <p:sp>
        <p:nvSpPr>
          <p:cNvPr id="137" name="lift"/>
          <p:cNvSpPr txBox="1"/>
          <p:nvPr/>
        </p:nvSpPr>
        <p:spPr>
          <a:xfrm>
            <a:off x="2582412" y="6639612"/>
            <a:ext cx="243335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pretend</a:t>
            </a:r>
            <a:endParaRPr dirty="0">
              <a:latin typeface="Gill Sans MT" panose="020B0502020104020203" pitchFamily="34" charset="77"/>
            </a:endParaRPr>
          </a:p>
        </p:txBody>
      </p:sp>
      <p:sp>
        <p:nvSpPr>
          <p:cNvPr id="138" name="mutter"/>
          <p:cNvSpPr txBox="1"/>
          <p:nvPr/>
        </p:nvSpPr>
        <p:spPr>
          <a:xfrm>
            <a:off x="8357431" y="3941031"/>
            <a:ext cx="169277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guide</a:t>
            </a:r>
            <a:endParaRPr b="1" dirty="0">
              <a:latin typeface="Gill Sans MT" panose="020B0502020104020203" pitchFamily="34" charset="77"/>
              <a:sym typeface="American Typewriter"/>
            </a:endParaRPr>
          </a:p>
        </p:txBody>
      </p:sp>
      <p:sp>
        <p:nvSpPr>
          <p:cNvPr id="139" name="unveil"/>
          <p:cNvSpPr txBox="1"/>
          <p:nvPr/>
        </p:nvSpPr>
        <p:spPr>
          <a:xfrm>
            <a:off x="8141046" y="5755144"/>
            <a:ext cx="212558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permit</a:t>
            </a:r>
            <a:endParaRPr dirty="0">
              <a:latin typeface="Gill Sans MT" panose="020B0502020104020203" pitchFamily="34" charset="77"/>
              <a:sym typeface="American Typewriter"/>
            </a:endParaRPr>
          </a:p>
        </p:txBody>
      </p:sp>
      <p:sp>
        <p:nvSpPr>
          <p:cNvPr id="140" name="tolerate"/>
          <p:cNvSpPr txBox="1"/>
          <p:nvPr/>
        </p:nvSpPr>
        <p:spPr>
          <a:xfrm>
            <a:off x="8458798" y="3084728"/>
            <a:ext cx="151483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filter</a:t>
            </a:r>
            <a:endParaRPr dirty="0">
              <a:latin typeface="Gill Sans MT" panose="020B0502020104020203" pitchFamily="34" charset="77"/>
            </a:endParaRPr>
          </a:p>
        </p:txBody>
      </p:sp>
      <p:sp>
        <p:nvSpPr>
          <p:cNvPr id="141" name="fixation"/>
          <p:cNvSpPr txBox="1"/>
          <p:nvPr/>
        </p:nvSpPr>
        <p:spPr>
          <a:xfrm>
            <a:off x="8016376" y="4824210"/>
            <a:ext cx="239969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intrigue</a:t>
            </a:r>
            <a:endParaRPr dirty="0">
              <a:latin typeface="Gill Sans MT" panose="020B0502020104020203" pitchFamily="34" charset="77"/>
            </a:endParaRPr>
          </a:p>
        </p:txBody>
      </p:sp>
      <p:sp>
        <p:nvSpPr>
          <p:cNvPr id="142" name="rustle"/>
          <p:cNvSpPr txBox="1"/>
          <p:nvPr/>
        </p:nvSpPr>
        <p:spPr>
          <a:xfrm>
            <a:off x="7937022" y="6620562"/>
            <a:ext cx="255839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rigorous</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2859102" y="3080135"/>
            <a:ext cx="188833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forget</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89509" y="480767"/>
            <a:ext cx="6319038"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forget</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31942" y="5287250"/>
            <a:ext cx="108350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harm</a:t>
            </a:r>
            <a:endParaRPr sz="28700" dirty="0">
              <a:latin typeface="Gill Sans MT" panose="020B0502020104020203" pitchFamily="34" charset="77"/>
            </a:endParaRPr>
          </a:p>
        </p:txBody>
      </p:sp>
      <p:sp>
        <p:nvSpPr>
          <p:cNvPr id="5" name="TextBox 4">
            <a:extLst>
              <a:ext uri="{FF2B5EF4-FFF2-40B4-BE49-F238E27FC236}">
                <a16:creationId xmlns:a16="http://schemas.microsoft.com/office/drawing/2014/main" id="{1B266D46-2635-5FB0-F2EE-2D7D2308FA3A}"/>
              </a:ext>
            </a:extLst>
          </p:cNvPr>
          <p:cNvSpPr txBox="1"/>
          <p:nvPr/>
        </p:nvSpPr>
        <p:spPr>
          <a:xfrm>
            <a:off x="4538601" y="-955824"/>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5FD5972E-79F9-D986-A6E6-4B68D49AC04B}"/>
              </a:ext>
            </a:extLst>
          </p:cNvPr>
          <p:cNvPicPr>
            <a:picLocks noChangeAspect="1"/>
          </p:cNvPicPr>
          <p:nvPr/>
        </p:nvPicPr>
        <p:blipFill>
          <a:blip r:embed="rId4"/>
          <a:stretch>
            <a:fillRect/>
          </a:stretch>
        </p:blipFill>
        <p:spPr>
          <a:xfrm>
            <a:off x="1100329" y="5575495"/>
            <a:ext cx="3251200" cy="3251200"/>
          </a:xfrm>
          <a:prstGeom prst="rect">
            <a:avLst/>
          </a:prstGeom>
        </p:spPr>
      </p:pic>
      <p:pic>
        <p:nvPicPr>
          <p:cNvPr id="4" name="Picture 3">
            <a:extLst>
              <a:ext uri="{FF2B5EF4-FFF2-40B4-BE49-F238E27FC236}">
                <a16:creationId xmlns:a16="http://schemas.microsoft.com/office/drawing/2014/main" id="{1DD794D8-08BE-53BD-0D37-1C5D430F6BC7}"/>
              </a:ext>
            </a:extLst>
          </p:cNvPr>
          <p:cNvPicPr>
            <a:picLocks noChangeAspect="1"/>
          </p:cNvPicPr>
          <p:nvPr/>
        </p:nvPicPr>
        <p:blipFill>
          <a:blip r:embed="rId5"/>
          <a:stretch>
            <a:fillRect/>
          </a:stretch>
        </p:blipFill>
        <p:spPr>
          <a:xfrm>
            <a:off x="9193794" y="602862"/>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80770" y="318555"/>
            <a:ext cx="79717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journey</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81350" y="5629004"/>
            <a:ext cx="1041922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mistake</a:t>
            </a:r>
            <a:endParaRPr sz="16600" dirty="0">
              <a:latin typeface="Gill Sans MT" panose="020B0502020104020203" pitchFamily="34" charset="77"/>
            </a:endParaRPr>
          </a:p>
        </p:txBody>
      </p:sp>
      <p:pic>
        <p:nvPicPr>
          <p:cNvPr id="4" name="Picture 3">
            <a:extLst>
              <a:ext uri="{FF2B5EF4-FFF2-40B4-BE49-F238E27FC236}">
                <a16:creationId xmlns:a16="http://schemas.microsoft.com/office/drawing/2014/main" id="{88088E1D-FA86-F41E-B402-F1A465E5FCDC}"/>
              </a:ext>
            </a:extLst>
          </p:cNvPr>
          <p:cNvPicPr>
            <a:picLocks noChangeAspect="1"/>
          </p:cNvPicPr>
          <p:nvPr/>
        </p:nvPicPr>
        <p:blipFill>
          <a:blip r:embed="rId4"/>
          <a:stretch>
            <a:fillRect/>
          </a:stretch>
        </p:blipFill>
        <p:spPr>
          <a:xfrm>
            <a:off x="810757" y="5457863"/>
            <a:ext cx="3251200" cy="3251200"/>
          </a:xfrm>
          <a:prstGeom prst="rect">
            <a:avLst/>
          </a:prstGeom>
        </p:spPr>
      </p:pic>
      <p:pic>
        <p:nvPicPr>
          <p:cNvPr id="5" name="Picture 4" descr="A person in a green shirt and a red circle with a check mark&#10;&#10;Description automatically generated">
            <a:extLst>
              <a:ext uri="{FF2B5EF4-FFF2-40B4-BE49-F238E27FC236}">
                <a16:creationId xmlns:a16="http://schemas.microsoft.com/office/drawing/2014/main" id="{BBBAF35C-3D65-A2AB-1B97-FD5DA6FF155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404841" y="632610"/>
            <a:ext cx="3184840" cy="318484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49429" y="816194"/>
            <a:ext cx="690733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pretend</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07466" y="5287250"/>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filter</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76D42275-6698-2203-F4FE-35779651482B}"/>
              </a:ext>
            </a:extLst>
          </p:cNvPr>
          <p:cNvPicPr>
            <a:picLocks noChangeAspect="1"/>
          </p:cNvPicPr>
          <p:nvPr/>
        </p:nvPicPr>
        <p:blipFill>
          <a:blip r:embed="rId4"/>
          <a:stretch>
            <a:fillRect/>
          </a:stretch>
        </p:blipFill>
        <p:spPr>
          <a:xfrm>
            <a:off x="9040532" y="602862"/>
            <a:ext cx="3251200" cy="3251200"/>
          </a:xfrm>
          <a:prstGeom prst="rect">
            <a:avLst/>
          </a:prstGeom>
        </p:spPr>
      </p:pic>
      <p:pic>
        <p:nvPicPr>
          <p:cNvPr id="4" name="Picture 3">
            <a:extLst>
              <a:ext uri="{FF2B5EF4-FFF2-40B4-BE49-F238E27FC236}">
                <a16:creationId xmlns:a16="http://schemas.microsoft.com/office/drawing/2014/main" id="{0E9142C5-1D3C-1A0C-2CFA-2A0F3F0A9CA1}"/>
              </a:ext>
            </a:extLst>
          </p:cNvPr>
          <p:cNvPicPr>
            <a:picLocks noChangeAspect="1"/>
          </p:cNvPicPr>
          <p:nvPr/>
        </p:nvPicPr>
        <p:blipFill>
          <a:blip r:embed="rId5"/>
          <a:stretch>
            <a:fillRect/>
          </a:stretch>
        </p:blipFill>
        <p:spPr>
          <a:xfrm>
            <a:off x="1327197" y="5701477"/>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44910" y="-17929"/>
            <a:ext cx="664605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guide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49163" y="5526249"/>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intrigue</a:t>
            </a:r>
            <a:endParaRPr sz="13800" dirty="0">
              <a:latin typeface="Gill Sans MT" panose="020B0502020104020203" pitchFamily="34" charset="77"/>
            </a:endParaRPr>
          </a:p>
        </p:txBody>
      </p:sp>
      <p:pic>
        <p:nvPicPr>
          <p:cNvPr id="4" name="Picture 3">
            <a:extLst>
              <a:ext uri="{FF2B5EF4-FFF2-40B4-BE49-F238E27FC236}">
                <a16:creationId xmlns:a16="http://schemas.microsoft.com/office/drawing/2014/main" id="{39FC53DD-3FFA-76C4-C2FF-B8F4E9A8C045}"/>
              </a:ext>
            </a:extLst>
          </p:cNvPr>
          <p:cNvPicPr>
            <a:picLocks noChangeAspect="1"/>
          </p:cNvPicPr>
          <p:nvPr/>
        </p:nvPicPr>
        <p:blipFill>
          <a:blip r:embed="rId4"/>
          <a:stretch>
            <a:fillRect/>
          </a:stretch>
        </p:blipFill>
        <p:spPr>
          <a:xfrm>
            <a:off x="8603629" y="617843"/>
            <a:ext cx="3251200" cy="3251200"/>
          </a:xfrm>
          <a:prstGeom prst="rect">
            <a:avLst/>
          </a:prstGeom>
        </p:spPr>
      </p:pic>
      <p:pic>
        <p:nvPicPr>
          <p:cNvPr id="5" name="Picture 4" descr="A head with a light bulb in the middle&#10;&#10;Description automatically generated">
            <a:extLst>
              <a:ext uri="{FF2B5EF4-FFF2-40B4-BE49-F238E27FC236}">
                <a16:creationId xmlns:a16="http://schemas.microsoft.com/office/drawing/2014/main" id="{30D42771-5751-E27B-B24A-32DE96F4318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629" y="5918091"/>
            <a:ext cx="2890407" cy="2890407"/>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70506" y="480767"/>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permit</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86849" y="5466658"/>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rigorous</a:t>
            </a:r>
            <a:endParaRPr sz="9600" dirty="0">
              <a:latin typeface="Gill Sans MT" panose="020B0502020104020203" pitchFamily="34" charset="77"/>
            </a:endParaRPr>
          </a:p>
        </p:txBody>
      </p:sp>
      <p:pic>
        <p:nvPicPr>
          <p:cNvPr id="2" name="Picture 1">
            <a:extLst>
              <a:ext uri="{FF2B5EF4-FFF2-40B4-BE49-F238E27FC236}">
                <a16:creationId xmlns:a16="http://schemas.microsoft.com/office/drawing/2014/main" id="{862D5D46-3A9C-A7DB-8E54-132E8B16890A}"/>
              </a:ext>
            </a:extLst>
          </p:cNvPr>
          <p:cNvPicPr>
            <a:picLocks noChangeAspect="1"/>
          </p:cNvPicPr>
          <p:nvPr/>
        </p:nvPicPr>
        <p:blipFill>
          <a:blip r:embed="rId4"/>
          <a:stretch>
            <a:fillRect/>
          </a:stretch>
        </p:blipFill>
        <p:spPr>
          <a:xfrm>
            <a:off x="9403791" y="570032"/>
            <a:ext cx="3251200" cy="3251200"/>
          </a:xfrm>
          <a:prstGeom prst="rect">
            <a:avLst/>
          </a:prstGeom>
        </p:spPr>
      </p:pic>
      <p:pic>
        <p:nvPicPr>
          <p:cNvPr id="4" name="Picture 3">
            <a:extLst>
              <a:ext uri="{FF2B5EF4-FFF2-40B4-BE49-F238E27FC236}">
                <a16:creationId xmlns:a16="http://schemas.microsoft.com/office/drawing/2014/main" id="{0DABB311-1908-3624-4FBE-66F6ED03BB90}"/>
              </a:ext>
            </a:extLst>
          </p:cNvPr>
          <p:cNvPicPr>
            <a:picLocks noChangeAspect="1"/>
          </p:cNvPicPr>
          <p:nvPr/>
        </p:nvPicPr>
        <p:blipFill>
          <a:blip r:embed="rId5"/>
          <a:stretch>
            <a:fillRect/>
          </a:stretch>
        </p:blipFill>
        <p:spPr>
          <a:xfrm>
            <a:off x="194300" y="5782554"/>
            <a:ext cx="3251200" cy="3251200"/>
          </a:xfrm>
          <a:prstGeom prst="rect">
            <a:avLst/>
          </a:prstGeom>
        </p:spPr>
      </p:pic>
      <p:pic>
        <p:nvPicPr>
          <p:cNvPr id="5" name="Picture 4" descr="A green circle with a white tick in it&#10;&#10;Description automatically generated">
            <a:extLst>
              <a:ext uri="{FF2B5EF4-FFF2-40B4-BE49-F238E27FC236}">
                <a16:creationId xmlns:a16="http://schemas.microsoft.com/office/drawing/2014/main" id="{D076FBEF-F3F6-9967-83D0-791E958BE71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97351" y="2558146"/>
            <a:ext cx="1408193" cy="1408193"/>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60ED4AE-536B-7CA7-1739-1F9236BB4513}"/>
              </a:ext>
            </a:extLst>
          </p:cNvPr>
          <p:cNvGrpSpPr/>
          <p:nvPr/>
        </p:nvGrpSpPr>
        <p:grpSpPr>
          <a:xfrm rot="11574440">
            <a:off x="-8428798" y="-6316639"/>
            <a:ext cx="8917924" cy="15439250"/>
            <a:chOff x="11782763" y="-862597"/>
            <a:chExt cx="8917924" cy="15439250"/>
          </a:xfrm>
        </p:grpSpPr>
        <p:sp>
          <p:nvSpPr>
            <p:cNvPr id="6" name="Rectangle 5">
              <a:extLst>
                <a:ext uri="{FF2B5EF4-FFF2-40B4-BE49-F238E27FC236}">
                  <a16:creationId xmlns:a16="http://schemas.microsoft.com/office/drawing/2014/main" id="{C7A59E97-1760-3CB4-F6BB-59A170AA3968}"/>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7" name="Rectangle 6">
              <a:extLst>
                <a:ext uri="{FF2B5EF4-FFF2-40B4-BE49-F238E27FC236}">
                  <a16:creationId xmlns:a16="http://schemas.microsoft.com/office/drawing/2014/main" id="{F08549C3-7AAF-C296-1060-17CFDEDC952F}"/>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17742" y="595734"/>
            <a:ext cx="698588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forget</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76421" y="5514681"/>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harm</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F9B5ACAE-D558-274F-6D73-E433767E531C}"/>
              </a:ext>
            </a:extLst>
          </p:cNvPr>
          <p:cNvPicPr>
            <a:picLocks noChangeAspect="1"/>
          </p:cNvPicPr>
          <p:nvPr/>
        </p:nvPicPr>
        <p:blipFill>
          <a:blip r:embed="rId4"/>
          <a:stretch>
            <a:fillRect/>
          </a:stretch>
        </p:blipFill>
        <p:spPr>
          <a:xfrm>
            <a:off x="797505" y="5644973"/>
            <a:ext cx="3251200" cy="3251200"/>
          </a:xfrm>
          <a:prstGeom prst="rect">
            <a:avLst/>
          </a:prstGeom>
        </p:spPr>
      </p:pic>
      <p:pic>
        <p:nvPicPr>
          <p:cNvPr id="4" name="Picture 3">
            <a:extLst>
              <a:ext uri="{FF2B5EF4-FFF2-40B4-BE49-F238E27FC236}">
                <a16:creationId xmlns:a16="http://schemas.microsoft.com/office/drawing/2014/main" id="{A02BB1DB-961A-5E20-2335-CDD52F839F5D}"/>
              </a:ext>
            </a:extLst>
          </p:cNvPr>
          <p:cNvPicPr>
            <a:picLocks noChangeAspect="1"/>
          </p:cNvPicPr>
          <p:nvPr/>
        </p:nvPicPr>
        <p:blipFill>
          <a:blip r:embed="rId5"/>
          <a:stretch>
            <a:fillRect/>
          </a:stretch>
        </p:blipFill>
        <p:spPr>
          <a:xfrm>
            <a:off x="9003710" y="685828"/>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99280" y="769884"/>
            <a:ext cx="737221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journey</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92801" y="5770910"/>
            <a:ext cx="1041922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mistake</a:t>
            </a:r>
            <a:endParaRPr sz="19900" dirty="0">
              <a:latin typeface="Futura Medium" panose="020B0602020204020303" pitchFamily="34" charset="-79"/>
              <a:cs typeface="Futura Medium" panose="020B0602020204020303" pitchFamily="34" charset="-79"/>
            </a:endParaRPr>
          </a:p>
        </p:txBody>
      </p:sp>
      <p:pic>
        <p:nvPicPr>
          <p:cNvPr id="4" name="Picture 3">
            <a:extLst>
              <a:ext uri="{FF2B5EF4-FFF2-40B4-BE49-F238E27FC236}">
                <a16:creationId xmlns:a16="http://schemas.microsoft.com/office/drawing/2014/main" id="{D225B9C7-F592-9BD5-0925-DF5D18FE02EB}"/>
              </a:ext>
            </a:extLst>
          </p:cNvPr>
          <p:cNvPicPr>
            <a:picLocks noChangeAspect="1"/>
          </p:cNvPicPr>
          <p:nvPr/>
        </p:nvPicPr>
        <p:blipFill>
          <a:blip r:embed="rId4"/>
          <a:stretch>
            <a:fillRect/>
          </a:stretch>
        </p:blipFill>
        <p:spPr>
          <a:xfrm>
            <a:off x="492332" y="5473879"/>
            <a:ext cx="3251200" cy="3251200"/>
          </a:xfrm>
          <a:prstGeom prst="rect">
            <a:avLst/>
          </a:prstGeom>
        </p:spPr>
      </p:pic>
      <p:pic>
        <p:nvPicPr>
          <p:cNvPr id="5" name="Picture 4" descr="A person in a green shirt and a red circle with a check mark&#10;&#10;Description automatically generated">
            <a:extLst>
              <a:ext uri="{FF2B5EF4-FFF2-40B4-BE49-F238E27FC236}">
                <a16:creationId xmlns:a16="http://schemas.microsoft.com/office/drawing/2014/main" id="{5F1095A9-5C2D-CF98-28AE-6A502F4736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71491" y="623482"/>
            <a:ext cx="3288133" cy="3288133"/>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93933" y="1021255"/>
            <a:ext cx="755655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pretend</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30589" y="5492311"/>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filter</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B7EC2CB3-1B0B-E9A6-3663-A1C0458C4C92}"/>
              </a:ext>
            </a:extLst>
          </p:cNvPr>
          <p:cNvPicPr>
            <a:picLocks noChangeAspect="1"/>
          </p:cNvPicPr>
          <p:nvPr/>
        </p:nvPicPr>
        <p:blipFill>
          <a:blip r:embed="rId4"/>
          <a:stretch>
            <a:fillRect/>
          </a:stretch>
        </p:blipFill>
        <p:spPr>
          <a:xfrm>
            <a:off x="9260932" y="578252"/>
            <a:ext cx="3251200" cy="3251200"/>
          </a:xfrm>
          <a:prstGeom prst="rect">
            <a:avLst/>
          </a:prstGeom>
        </p:spPr>
      </p:pic>
      <p:pic>
        <p:nvPicPr>
          <p:cNvPr id="4" name="Picture 3">
            <a:extLst>
              <a:ext uri="{FF2B5EF4-FFF2-40B4-BE49-F238E27FC236}">
                <a16:creationId xmlns:a16="http://schemas.microsoft.com/office/drawing/2014/main" id="{85000BAD-0C4F-7A90-47DA-189C8507DAED}"/>
              </a:ext>
            </a:extLst>
          </p:cNvPr>
          <p:cNvPicPr>
            <a:picLocks noChangeAspect="1"/>
          </p:cNvPicPr>
          <p:nvPr/>
        </p:nvPicPr>
        <p:blipFill>
          <a:blip r:embed="rId5"/>
          <a:stretch>
            <a:fillRect/>
          </a:stretch>
        </p:blipFill>
        <p:spPr>
          <a:xfrm>
            <a:off x="1338759" y="5724319"/>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616582" y="2274766"/>
            <a:ext cx="188833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forget	</a:t>
            </a:r>
            <a:endParaRPr b="1" dirty="0">
              <a:latin typeface="Gill Sans MT" panose="020B0502020104020203" pitchFamily="34" charset="77"/>
              <a:sym typeface="American Typewriter"/>
            </a:endParaRPr>
          </a:p>
        </p:txBody>
      </p:sp>
      <p:sp>
        <p:nvSpPr>
          <p:cNvPr id="134" name="office"/>
          <p:cNvSpPr txBox="1"/>
          <p:nvPr/>
        </p:nvSpPr>
        <p:spPr>
          <a:xfrm>
            <a:off x="5716812" y="3183419"/>
            <a:ext cx="168796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harm</a:t>
            </a:r>
            <a:endParaRPr dirty="0">
              <a:latin typeface="Gill Sans MT" panose="020B0502020104020203" pitchFamily="34" charset="77"/>
            </a:endParaRPr>
          </a:p>
        </p:txBody>
      </p:sp>
      <p:sp>
        <p:nvSpPr>
          <p:cNvPr id="135" name="spare"/>
          <p:cNvSpPr txBox="1"/>
          <p:nvPr/>
        </p:nvSpPr>
        <p:spPr>
          <a:xfrm>
            <a:off x="5396200" y="4033018"/>
            <a:ext cx="232916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journey</a:t>
            </a:r>
            <a:endParaRPr b="1" dirty="0">
              <a:latin typeface="Gill Sans MT" panose="020B0502020104020203" pitchFamily="34" charset="77"/>
              <a:sym typeface="American Typewriter"/>
            </a:endParaRPr>
          </a:p>
        </p:txBody>
      </p:sp>
      <p:sp>
        <p:nvSpPr>
          <p:cNvPr id="136" name="chipped"/>
          <p:cNvSpPr txBox="1"/>
          <p:nvPr/>
        </p:nvSpPr>
        <p:spPr>
          <a:xfrm>
            <a:off x="5348926" y="4958818"/>
            <a:ext cx="242374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mistake</a:t>
            </a:r>
            <a:endParaRPr dirty="0">
              <a:latin typeface="Gill Sans MT" panose="020B0502020104020203" pitchFamily="34" charset="77"/>
            </a:endParaRPr>
          </a:p>
        </p:txBody>
      </p:sp>
      <p:sp>
        <p:nvSpPr>
          <p:cNvPr id="137" name="lift"/>
          <p:cNvSpPr txBox="1"/>
          <p:nvPr/>
        </p:nvSpPr>
        <p:spPr>
          <a:xfrm>
            <a:off x="5344112" y="5829370"/>
            <a:ext cx="243335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pretend</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24539" y="595734"/>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guide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26592" y="6021350"/>
            <a:ext cx="1028859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intrigue</a:t>
            </a:r>
            <a:endParaRPr sz="13800" dirty="0">
              <a:latin typeface="Futura Medium" panose="020B0602020204020303" pitchFamily="34" charset="-79"/>
              <a:cs typeface="Futura Medium" panose="020B0602020204020303" pitchFamily="34" charset="-79"/>
            </a:endParaRPr>
          </a:p>
        </p:txBody>
      </p:sp>
      <p:pic>
        <p:nvPicPr>
          <p:cNvPr id="4" name="Picture 3">
            <a:extLst>
              <a:ext uri="{FF2B5EF4-FFF2-40B4-BE49-F238E27FC236}">
                <a16:creationId xmlns:a16="http://schemas.microsoft.com/office/drawing/2014/main" id="{156FB06A-9E1C-86C8-B15D-10047986EA8C}"/>
              </a:ext>
            </a:extLst>
          </p:cNvPr>
          <p:cNvPicPr>
            <a:picLocks noChangeAspect="1"/>
          </p:cNvPicPr>
          <p:nvPr/>
        </p:nvPicPr>
        <p:blipFill>
          <a:blip r:embed="rId4"/>
          <a:stretch>
            <a:fillRect/>
          </a:stretch>
        </p:blipFill>
        <p:spPr>
          <a:xfrm>
            <a:off x="9057608" y="664258"/>
            <a:ext cx="3251200" cy="3251200"/>
          </a:xfrm>
          <a:prstGeom prst="rect">
            <a:avLst/>
          </a:prstGeom>
        </p:spPr>
      </p:pic>
      <p:pic>
        <p:nvPicPr>
          <p:cNvPr id="5" name="Picture 4" descr="A head with a light bulb in the middle&#10;&#10;Description automatically generated">
            <a:extLst>
              <a:ext uri="{FF2B5EF4-FFF2-40B4-BE49-F238E27FC236}">
                <a16:creationId xmlns:a16="http://schemas.microsoft.com/office/drawing/2014/main" id="{8D36A1D3-647D-A3E9-8F9B-B1C746F549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5629" y="5918091"/>
            <a:ext cx="2890407" cy="2890407"/>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0" y="552505"/>
            <a:ext cx="1014393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permit</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50220" y="5887012"/>
            <a:ext cx="10944213"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rigorous</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94AD9527-3C2B-5294-D073-48B068546AA7}"/>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24F36ED8-05FD-1581-70A2-ACBF2D609C0D}"/>
              </a:ext>
            </a:extLst>
          </p:cNvPr>
          <p:cNvPicPr>
            <a:picLocks noChangeAspect="1"/>
          </p:cNvPicPr>
          <p:nvPr/>
        </p:nvPicPr>
        <p:blipFill>
          <a:blip r:embed="rId5"/>
          <a:stretch>
            <a:fillRect/>
          </a:stretch>
        </p:blipFill>
        <p:spPr>
          <a:xfrm>
            <a:off x="586195" y="5766670"/>
            <a:ext cx="3251200" cy="3251200"/>
          </a:xfrm>
          <a:prstGeom prst="rect">
            <a:avLst/>
          </a:prstGeom>
        </p:spPr>
      </p:pic>
      <p:pic>
        <p:nvPicPr>
          <p:cNvPr id="5" name="Picture 4" descr="A green circle with a white tick in it&#10;&#10;Description automatically generated">
            <a:extLst>
              <a:ext uri="{FF2B5EF4-FFF2-40B4-BE49-F238E27FC236}">
                <a16:creationId xmlns:a16="http://schemas.microsoft.com/office/drawing/2014/main" id="{4BF7F16C-B3BE-1C03-13FF-24DAD033A22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790911" y="2867366"/>
            <a:ext cx="1146806" cy="1146806"/>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714462" y="3418118"/>
            <a:ext cx="169277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guide</a:t>
            </a:r>
            <a:endParaRPr b="1" dirty="0">
              <a:latin typeface="Gill Sans MT" panose="020B0502020104020203" pitchFamily="34" charset="77"/>
              <a:sym typeface="American Typewriter"/>
            </a:endParaRPr>
          </a:p>
        </p:txBody>
      </p:sp>
      <p:sp>
        <p:nvSpPr>
          <p:cNvPr id="140" name="tolerate"/>
          <p:cNvSpPr txBox="1"/>
          <p:nvPr/>
        </p:nvSpPr>
        <p:spPr>
          <a:xfrm>
            <a:off x="5803419" y="2522165"/>
            <a:ext cx="151483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filter</a:t>
            </a:r>
            <a:endParaRPr dirty="0">
              <a:latin typeface="Gill Sans MT" panose="020B0502020104020203" pitchFamily="34" charset="77"/>
            </a:endParaRPr>
          </a:p>
        </p:txBody>
      </p:sp>
      <p:sp>
        <p:nvSpPr>
          <p:cNvPr id="141" name="fixation"/>
          <p:cNvSpPr txBox="1"/>
          <p:nvPr/>
        </p:nvSpPr>
        <p:spPr>
          <a:xfrm>
            <a:off x="5361007" y="4280417"/>
            <a:ext cx="239969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intrigue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439723" y="5188117"/>
            <a:ext cx="212558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permit</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223333" y="5996646"/>
            <a:ext cx="255839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rigorous</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64625" y="1309202"/>
            <a:ext cx="228908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forget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63015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Jamerson told the class to not </a:t>
            </a:r>
            <a:r>
              <a:rPr lang="en-GB" sz="4000" b="1" dirty="0">
                <a:latin typeface="Gill Sans MT" panose="020B0502020104020203" pitchFamily="34" charset="77"/>
              </a:rPr>
              <a:t>forget</a:t>
            </a:r>
            <a:r>
              <a:rPr lang="en-GB" sz="4000" dirty="0">
                <a:latin typeface="Gill Sans MT" panose="020B0502020104020203" pitchFamily="34" charset="77"/>
              </a:rPr>
              <a:t> their homework. </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a:latin typeface="Gill Sans MT" panose="020B0502020104020203" pitchFamily="34" charset="77"/>
              </a:rPr>
              <a:t>for-get</a:t>
            </a:r>
            <a:r>
              <a:rPr>
                <a:latin typeface="Gill Sans MT" panose="020B0502020104020203" pitchFamily="34" charset="77"/>
              </a:rPr>
              <a: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251168413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a:t>
                      </a:r>
                      <a:r>
                        <a:rPr lang="en-GB" sz="2600" b="1" dirty="0">
                          <a:solidFill>
                            <a:srgbClr val="DD2909"/>
                          </a:solidFill>
                          <a:latin typeface="Gill Sans MT" panose="020B0502020104020203" pitchFamily="34" charset="77"/>
                        </a:rPr>
                        <a:t>/</a:t>
                      </a:r>
                      <a:r>
                        <a:rPr lang="en-GB" sz="2600" b="0" dirty="0">
                          <a:solidFill>
                            <a:srgbClr val="DD2909"/>
                          </a:solidFill>
                          <a:latin typeface="Gill Sans MT" panose="020B0502020104020203" pitchFamily="34" charset="77"/>
                        </a:rPr>
                        <a:t>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obliterate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recall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remember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AEDA8B85-3BAF-0C23-C57E-D598308956C5}"/>
              </a:ext>
            </a:extLst>
          </p:cNvPr>
          <p:cNvSpPr txBox="1"/>
          <p:nvPr/>
        </p:nvSpPr>
        <p:spPr>
          <a:xfrm>
            <a:off x="395611" y="4058992"/>
            <a:ext cx="7637658"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If you forget something or forget how to do something, you cannot think of it or think how to do it, although you knew it or knew how to do it in the past.</a:t>
            </a:r>
          </a:p>
        </p:txBody>
      </p:sp>
      <p:pic>
        <p:nvPicPr>
          <p:cNvPr id="2" name="Picture 1">
            <a:extLst>
              <a:ext uri="{FF2B5EF4-FFF2-40B4-BE49-F238E27FC236}">
                <a16:creationId xmlns:a16="http://schemas.microsoft.com/office/drawing/2014/main" id="{5ED12311-8B79-0587-2278-274987FD8A3D}"/>
              </a:ext>
            </a:extLst>
          </p:cNvPr>
          <p:cNvPicPr>
            <a:picLocks noChangeAspect="1"/>
          </p:cNvPicPr>
          <p:nvPr/>
        </p:nvPicPr>
        <p:blipFill>
          <a:blip r:embed="rId4"/>
          <a:stretch>
            <a:fillRect/>
          </a:stretch>
        </p:blipFill>
        <p:spPr>
          <a:xfrm>
            <a:off x="8685992" y="2838765"/>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17716" y="1309202"/>
            <a:ext cx="198291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harm</a:t>
            </a:r>
            <a:endParaRPr dirty="0">
              <a:latin typeface="Gill Sans MT" panose="020B0502020104020203" pitchFamily="34" charset="77"/>
            </a:endParaRPr>
          </a:p>
        </p:txBody>
      </p:sp>
      <p:sp>
        <p:nvSpPr>
          <p:cNvPr id="152" name="Definition:"/>
          <p:cNvSpPr txBox="1"/>
          <p:nvPr/>
        </p:nvSpPr>
        <p:spPr>
          <a:xfrm>
            <a:off x="2126162" y="3118307"/>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4359" y="6644342"/>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Pollution can </a:t>
            </a:r>
            <a:r>
              <a:rPr lang="en-GB" sz="4000" b="1" dirty="0">
                <a:latin typeface="Gill Sans MT" panose="020B0502020104020203" pitchFamily="34" charset="77"/>
              </a:rPr>
              <a:t>harm</a:t>
            </a:r>
            <a:r>
              <a:rPr lang="en-GB" sz="4000" dirty="0">
                <a:latin typeface="Gill Sans MT" panose="020B0502020104020203" pitchFamily="34" charset="77"/>
              </a:rPr>
              <a:t> the environment.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a:latin typeface="Gill Sans MT" panose="020B0502020104020203" pitchFamily="34" charset="77"/>
              </a:rPr>
              <a:t>harm</a:t>
            </a:r>
            <a:r>
              <a:rPr>
                <a:latin typeface="Gill Sans MT" panose="020B0502020104020203" pitchFamily="34" charset="77"/>
              </a:rPr>
              <a: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7387773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damage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help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ful</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anyone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sabotage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kindness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charm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doing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52F04B9D-C230-E003-9AE1-4826051E2FC1}"/>
              </a:ext>
            </a:extLst>
          </p:cNvPr>
          <p:cNvSpPr txBox="1"/>
          <p:nvPr/>
        </p:nvSpPr>
        <p:spPr>
          <a:xfrm flipH="1">
            <a:off x="463595" y="4090960"/>
            <a:ext cx="6791369"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To harm a person or animal means to cause them physical injury, usually on purpose.</a:t>
            </a:r>
          </a:p>
        </p:txBody>
      </p:sp>
      <p:pic>
        <p:nvPicPr>
          <p:cNvPr id="2" name="Picture 1">
            <a:extLst>
              <a:ext uri="{FF2B5EF4-FFF2-40B4-BE49-F238E27FC236}">
                <a16:creationId xmlns:a16="http://schemas.microsoft.com/office/drawing/2014/main" id="{60F6CCD2-D676-73EF-F0FD-0C207885580F}"/>
              </a:ext>
            </a:extLst>
          </p:cNvPr>
          <p:cNvPicPr>
            <a:picLocks noChangeAspect="1"/>
          </p:cNvPicPr>
          <p:nvPr/>
        </p:nvPicPr>
        <p:blipFill>
          <a:blip r:embed="rId4"/>
          <a:stretch>
            <a:fillRect/>
          </a:stretch>
        </p:blipFill>
        <p:spPr>
          <a:xfrm>
            <a:off x="8912323" y="2604346"/>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53036" y="1339979"/>
            <a:ext cx="2712281"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journey</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184821" y="6587127"/>
            <a:ext cx="12635157"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Alison was excited for the </a:t>
            </a:r>
            <a:r>
              <a:rPr lang="en-GB" sz="4000" b="1" dirty="0">
                <a:latin typeface="Gill Sans MT" panose="020B0502020104020203" pitchFamily="34" charset="77"/>
              </a:rPr>
              <a:t>journey</a:t>
            </a:r>
            <a:r>
              <a:rPr lang="en-GB" sz="4000" dirty="0">
                <a:latin typeface="Gill Sans MT" panose="020B0502020104020203" pitchFamily="34" charset="77"/>
              </a:rPr>
              <a:t> home.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jour-</a:t>
            </a:r>
            <a:r>
              <a:rPr lang="en-GB" dirty="0" err="1">
                <a:latin typeface="Gill Sans MT" panose="020B0502020104020203" pitchFamily="34" charset="77"/>
              </a:rPr>
              <a:t>ney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22750" y="1209476"/>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88335230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crossing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inaction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abroad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expedition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across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9618ACFD-BF52-BC4B-6CD6-80B77A69E253}"/>
              </a:ext>
            </a:extLst>
          </p:cNvPr>
          <p:cNvSpPr txBox="1"/>
          <p:nvPr/>
        </p:nvSpPr>
        <p:spPr>
          <a:xfrm>
            <a:off x="581891" y="4496468"/>
            <a:ext cx="7091897" cy="119993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When you make a journey, you travel from one place to another.</a:t>
            </a:r>
          </a:p>
        </p:txBody>
      </p:sp>
      <p:pic>
        <p:nvPicPr>
          <p:cNvPr id="6" name="Picture 5" descr="A person in a green shirt and a red circle with a check mark&#10;&#10;Description automatically generated">
            <a:extLst>
              <a:ext uri="{FF2B5EF4-FFF2-40B4-BE49-F238E27FC236}">
                <a16:creationId xmlns:a16="http://schemas.microsoft.com/office/drawing/2014/main" id="{7AA07F99-9374-2220-AAD3-AA5C35D50E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39190" y="2506164"/>
            <a:ext cx="3980608" cy="3980608"/>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70488" y="1309202"/>
            <a:ext cx="287739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mistake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endParaRPr dirty="0">
              <a:latin typeface="Gill Sans MT" panose="020B0502020104020203" pitchFamily="34" charset="77"/>
            </a:endParaRPr>
          </a:p>
        </p:txBody>
      </p:sp>
      <p:sp>
        <p:nvSpPr>
          <p:cNvPr id="155" name="The was a tear in Freddie’s new school jumper."/>
          <p:cNvSpPr txBox="1"/>
          <p:nvPr/>
        </p:nvSpPr>
        <p:spPr>
          <a:xfrm>
            <a:off x="133322" y="6618182"/>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Don’t worry if you make a </a:t>
            </a:r>
            <a:r>
              <a:rPr lang="en-GB" sz="4000" b="1" dirty="0">
                <a:solidFill>
                  <a:schemeClr val="accent2"/>
                </a:solidFill>
                <a:latin typeface="Gill Sans MT" panose="020B0502020104020203" pitchFamily="34" charset="77"/>
              </a:rPr>
              <a:t>mistake.</a:t>
            </a:r>
            <a:endParaRPr lang="en-GB"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mis-take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363994572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blunder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correction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serious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gaffe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success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snake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1CA1292-8ECD-B762-BDCE-B22BC2F149FD}"/>
              </a:ext>
            </a:extLst>
          </p:cNvPr>
          <p:cNvSpPr txBox="1"/>
          <p:nvPr/>
        </p:nvSpPr>
        <p:spPr>
          <a:xfrm>
            <a:off x="763293" y="4041995"/>
            <a:ext cx="6853269"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If you make a mistake, you do something which you did not intend to do, or which produces a result that you do not want.</a:t>
            </a:r>
          </a:p>
        </p:txBody>
      </p:sp>
      <p:pic>
        <p:nvPicPr>
          <p:cNvPr id="5" name="Picture 4">
            <a:extLst>
              <a:ext uri="{FF2B5EF4-FFF2-40B4-BE49-F238E27FC236}">
                <a16:creationId xmlns:a16="http://schemas.microsoft.com/office/drawing/2014/main" id="{428E26C6-B70D-54C1-3CF2-68B8AF3A636B}"/>
              </a:ext>
            </a:extLst>
          </p:cNvPr>
          <p:cNvPicPr>
            <a:picLocks noChangeAspect="1"/>
          </p:cNvPicPr>
          <p:nvPr/>
        </p:nvPicPr>
        <p:blipFill>
          <a:blip r:embed="rId4"/>
          <a:stretch>
            <a:fillRect/>
          </a:stretch>
        </p:blipFill>
        <p:spPr>
          <a:xfrm>
            <a:off x="8799568" y="2621056"/>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24010" y="1309202"/>
            <a:ext cx="297036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pretend</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73290" y="4066582"/>
            <a:ext cx="7336290" cy="20723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pretend that something is the case, you act in a way that is intended to make people believe that it is the case, although in fact it is not.</a:t>
            </a:r>
          </a:p>
        </p:txBody>
      </p:sp>
      <p:sp>
        <p:nvSpPr>
          <p:cNvPr id="155" name="The was a tear in Freddie’s new school jumper."/>
          <p:cNvSpPr txBox="1"/>
          <p:nvPr/>
        </p:nvSpPr>
        <p:spPr>
          <a:xfrm>
            <a:off x="5112" y="661790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Jason </a:t>
            </a:r>
            <a:r>
              <a:rPr lang="en-GB" sz="4000" b="1" dirty="0">
                <a:latin typeface="Gill Sans MT" panose="020B0502020104020203" pitchFamily="34" charset="77"/>
              </a:rPr>
              <a:t>pretended</a:t>
            </a:r>
            <a:r>
              <a:rPr lang="en-GB" sz="4000" dirty="0">
                <a:latin typeface="Gill Sans MT" panose="020B0502020104020203" pitchFamily="34" charset="77"/>
              </a:rPr>
              <a:t> to be a monster in the playground.</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(pre-tend)</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07232073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bluff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reveal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friend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 be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fool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deny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cannot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5" name="Picture 4">
            <a:extLst>
              <a:ext uri="{FF2B5EF4-FFF2-40B4-BE49-F238E27FC236}">
                <a16:creationId xmlns:a16="http://schemas.microsoft.com/office/drawing/2014/main" id="{AE4FD91C-049F-65BC-3FF6-D16F62C2018D}"/>
              </a:ext>
            </a:extLst>
          </p:cNvPr>
          <p:cNvPicPr>
            <a:picLocks noChangeAspect="1"/>
          </p:cNvPicPr>
          <p:nvPr/>
        </p:nvPicPr>
        <p:blipFill>
          <a:blip r:embed="rId4"/>
          <a:stretch>
            <a:fillRect/>
          </a:stretch>
        </p:blipFill>
        <p:spPr>
          <a:xfrm>
            <a:off x="8569627" y="2898847"/>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45483</TotalTime>
  <Words>1359</Words>
  <Application>Microsoft Macintosh PowerPoint</Application>
  <PresentationFormat>Custom</PresentationFormat>
  <Paragraphs>351</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2005</cp:revision>
  <dcterms:modified xsi:type="dcterms:W3CDTF">2024-06-19T05:56:58Z</dcterms:modified>
</cp:coreProperties>
</file>